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Every team building with GenAI hits the same question - can we safely ship this, and where is the evidence?</a:t>
            </a:r>
          </a:p>
          <a:p>
            <a:r>
              <a:t>- That is what this session addresses: the operating model for moving AI agents from prototype to production on Microsoft Foundry</a:t>
            </a:r>
          </a:p>
          <a:p>
            <a:r>
              <a:t>- Audience: AI application builders, architects, DevOps and platform teams, AI governance stakeholders, and technical decision makers</a:t>
            </a:r>
          </a:p>
          <a:p>
            <a:r>
              <a:t>- Prerequisites in the broader program: Topic 2 (AI Landing Zones) and Topic 3 (Agent Architectures)</a:t>
            </a:r>
          </a:p>
          <a:p>
            <a:r>
              <a:t>- Let us look at the agenda</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This is the Evaluate pillar. Without a quality signal, there is nothing to ship with confidence</a:t>
            </a:r>
          </a:p>
          <a:p>
            <a:r>
              <a:t>- Start with a small golden dataset tied to real user journeys</a:t>
            </a:r>
          </a:p>
          <a:p>
            <a:r>
              <a:t>- Evaluate quality, groundedness, latency, cost, and behavior. Compare against baselines and previous versions</a:t>
            </a:r>
          </a:p>
          <a:p>
            <a:r>
              <a:t>- Promote reviewed production traces into future regression cases</a:t>
            </a:r>
          </a:p>
          <a:p>
            <a:r>
              <a:t>- A few dozen representative cases beat zero cases</a:t>
            </a:r>
          </a:p>
          <a:p>
            <a:r>
              <a:t>- Use Foundry's built-in evaluators for quality, groundedness, and agent metrics like intent resolution and tool call accuracy</a:t>
            </a:r>
          </a:p>
          <a:p>
            <a:r>
              <a:t>- The eval dataset is a living artifact - every reviewed production trace can become a new test row</a:t>
            </a:r>
          </a:p>
          <a:p>
            <a:r>
              <a:t>- But quality evaluation alone is not enough - we also need to test adversarial scenarios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Quality evaluation tells us if the answer is good - but it will not tell us if someone can make the agent misbehave. That is red teaming</a:t>
            </a:r>
          </a:p>
          <a:p>
            <a:r>
              <a:t>- Safety and quality are different signals - quality scoring will not catch a jailbreak</a:t>
            </a:r>
          </a:p>
          <a:p>
            <a:r>
              <a:t>- Foundry ships an AI Red Teaming Agent backed by Microsoft's PyRIT framework for automated adversarial testing</a:t>
            </a:r>
          </a:p>
          <a:p>
            <a:r>
              <a:t>- Four risk categories: harmful content, jailbreak (prompt injection, role hijacking), hallucination (ungrounded claims), data exfiltration (PII leakage, tool abuse)</a:t>
            </a:r>
          </a:p>
          <a:p>
            <a:r>
              <a:t>- Cadence: pre-release gate, scheduled weekly, post-incident</a:t>
            </a:r>
          </a:p>
          <a:p>
            <a:r>
              <a:t>- Findings feed the eval dataset as adversarial rows for future regression coverage</a:t>
            </a:r>
          </a:p>
          <a:p>
            <a:r>
              <a:t>- New at Build 2026: Adaptive Evaluations (preview) convert safety and governance policies directly into automated tests. Paired with ASSERT (Agent Security and Safety Evaluation Run-Time), teams can turn policies into repeatable eval coverage without hand-writing every test case</a:t>
            </a:r>
          </a:p>
          <a:p>
            <a:r>
              <a:t>- Now that we have evaluation and red teaming producing signals, how do we enforce them? That brings us to Ship</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Live demo showing evaluation in action on Foundry: golden dataset, evaluator runs, score comparison, and the release signal</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This is the Ship pillar. Signals without enforcement are just reports nobody reads, and CI/CD gates are where DevOps discipline meets agentic systems</a:t>
            </a:r>
          </a:p>
          <a:p>
            <a:r>
              <a:t>- PR gates block bad prompts before merge</a:t>
            </a:r>
          </a:p>
          <a:p>
            <a:r>
              <a:t>- Deploy gates block bad versions before they reach the next environment</a:t>
            </a:r>
          </a:p>
          <a:p>
            <a:r>
              <a:t>- Watchdogs catch drift between releases</a:t>
            </a:r>
          </a:p>
          <a:p>
            <a:r>
              <a:t>- Every gate produces an artifact: eval report, readiness report, release evidence</a:t>
            </a:r>
          </a:p>
          <a:p>
            <a:r>
              <a:t>- New at Build 2026: Agent Control Specification (ACS) extends gates into runtime. ACS defines eight interception points across the agent lifecycle (startup, input, pre/post-model-call, pre/post-tool-call, output, shutdown) where policies are enforced as code. Works across Foundry, Microsoft Agent Framework, and LangChain. Published open-source under the Agent Governance Toolkit on GitHub</a:t>
            </a:r>
          </a:p>
          <a:p>
            <a:r>
              <a:t>- With gates enforcing quality, the next question is what happens after we ship. That is where Observe comes in</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Live demo showing CI/CD gates in action: pipeline build, evaluation gate, failed gate blocking a regression, evidence artifact</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This is the Observe pillar. Gates enforce quality before release, but once the agent is live we need to understand what it is doing and why</a:t>
            </a:r>
          </a:p>
          <a:p>
            <a:r>
              <a:t>- For agents, the unit of understanding is the trace - the chain of decisions, not just the endpoint status</a:t>
            </a:r>
          </a:p>
          <a:p>
            <a:r>
              <a:t>- Required signals: prompt, plan, model call, retrieval, tool call, safety event, latency, cost, user feedback, release version</a:t>
            </a:r>
          </a:p>
          <a:p>
            <a:r>
              <a:t>- Required correlation: trace ID, session ID, agent version, deployment, eval run, incident, owner</a:t>
            </a:r>
          </a:p>
          <a:p>
            <a:r>
              <a:t>- Without correlation, observability is just disconnected dashboards. With it, the same trace answers questions across release, runtime, evaluation, and Day-2</a:t>
            </a:r>
          </a:p>
          <a:p>
            <a:r>
              <a:t>- But signals alone are not the goal - what matters is what you do with them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Collecting signals is not the end goal - what matters is turning them into action. This slide is the connective tissue of the whole session</a:t>
            </a:r>
          </a:p>
          <a:p>
            <a:r>
              <a:t>- A trace explains a failure. A reviewed trace becomes a new eval row. The eval row enters the gate. The gate prevents recurrence</a:t>
            </a:r>
          </a:p>
          <a:p>
            <a:r>
              <a:t>- Latency spike -&gt; Azure Monitor alert -&gt; on-call</a:t>
            </a:r>
          </a:p>
          <a:p>
            <a:r>
              <a:t>- Tool error rate -&gt; disable tool, fall back to manual</a:t>
            </a:r>
          </a:p>
          <a:p>
            <a:r>
              <a:t>- Safety violation -&gt; block plus content safety incident</a:t>
            </a:r>
          </a:p>
          <a:p>
            <a:r>
              <a:t>- Eval score drop -&gt; pause canary, open ticket</a:t>
            </a:r>
          </a:p>
          <a:p>
            <a:r>
              <a:t>- Cost anomaly -&gt; throttle via APIM, notify FinOps</a:t>
            </a:r>
          </a:p>
          <a:p>
            <a:r>
              <a:t>- Positive feedback -&gt; sample into eval dataset</a:t>
            </a:r>
          </a:p>
          <a:p>
            <a:r>
              <a:t>- This is how Observe feeds Operate, and how Operate feeds the next Evaluate and Ship cycle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Live demo showing observability in action: trace waterfall, correlated spans, continuous evaluation scores, and signal-to-action flow</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This is the Operate pillar. Shipping is not the finish line, it is where the real operational work begins. Day-2 has four concerns teams need to manage</a:t>
            </a:r>
          </a:p>
          <a:p>
            <a:r>
              <a:t>- Reliability and SLOs: availability, latency, error rate budgets; tool dependency failure modes; graceful degradation</a:t>
            </a:r>
          </a:p>
          <a:p>
            <a:r>
              <a:t>- Incident response: runbooks per severity; on-call rotation that knows the agent; postmortems with model plus prompt context</a:t>
            </a:r>
          </a:p>
          <a:p>
            <a:r>
              <a:t>- Model lifecycle: canary rollout for upgrades; prompt and tool versioned alongside model; rollback drills</a:t>
            </a:r>
          </a:p>
          <a:p>
            <a:r>
              <a:t>- Cost and capacity: PTU vs pay-as-you-go; token and tool call budgets per tenant; alerting on cost anomalies</a:t>
            </a:r>
          </a:p>
          <a:p>
            <a:r>
              <a:t>- The four concerns are interlocking - each creates signals that feed back into evaluation and the next release</a:t>
            </a:r>
          </a:p>
          <a:p>
            <a:r>
              <a:t>- Governance umbrella: Microsoft Agent 365 (GA May 2026) provides the observe, govern, and secure control plane across all agents in the enterprise. The SDK is free and framework-agnostic - works with Microsoft Agent Framework, OpenAI Agents SDK, LangChain, Semantic Kernel. Brings custom and third-party agents under one governance umbrella so Day-2 visibility and policy enforcement are consistent</a:t>
            </a:r>
          </a:p>
          <a:p>
            <a:r>
              <a:t>- The next two slides go deeper into incident response and model lifecycle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When something goes wrong in production, you need a structured response - not a fire drill. The runbook turns chaos into a sequence</a:t>
            </a:r>
          </a:p>
          <a:p>
            <a:r>
              <a:t>- The severity table sets expectations so teams do not over-react or under-react</a:t>
            </a:r>
          </a:p>
          <a:p>
            <a:r>
              <a:t>- The triage flow makes containment explicit - stop the bleed before debugging</a:t>
            </a:r>
          </a:p>
          <a:p>
            <a:r>
              <a:t>- The runbook is part of Operate because it turns production signals into containment, evidence-backed fixes, and future evaluation coverage</a:t>
            </a:r>
          </a:p>
          <a:p>
            <a:r>
              <a:t>- Every closed incident produces evidence that updates the eval dataset, the gate criteria, or the operating model</a:t>
            </a:r>
          </a:p>
          <a:p>
            <a:r>
              <a:t>- The other recurring Day-2 challenge is model lifecycle - let us look at that next</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We have six content blocks plus demos after each pillar - here is how we have structured the story</a:t>
            </a:r>
          </a:p>
          <a:p>
            <a:r>
              <a:t>- We start with Foundations - why agents need a new operating discipline, the four-pillar model, and where teams sit today</a:t>
            </a:r>
          </a:p>
          <a:p>
            <a:r>
              <a:t>- Then the four pillars: evaluate, ship, observe, operate - each followed by a live demo showing that pillar in action</a:t>
            </a:r>
          </a:p>
          <a:p>
            <a:r>
              <a:t>- We close with your next steps to maturity</a:t>
            </a:r>
          </a:p>
          <a:p>
            <a:r>
              <a:t>- Let us start with Foundations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When the model itself changes - deprecation, new versions, cost pressure - that is model lifecycle. The recurring pain point: "the model we depend on is being deprecated, what now?"</a:t>
            </a:r>
          </a:p>
          <a:p>
            <a:r>
              <a:t>- The answer: same gates and evidence as any other release candidate</a:t>
            </a:r>
          </a:p>
          <a:p>
            <a:r>
              <a:t>- Triggers: deprecation, new model availability, cost or performance pressure, vendor change</a:t>
            </a:r>
          </a:p>
          <a:p>
            <a:r>
              <a:t>- Canary process: pin current model as baseline; run new model against eval dataset offline; promote to canary traffic slice; compare live quality, cost, latency, safety; roll forward or roll back with evidence</a:t>
            </a:r>
          </a:p>
          <a:p>
            <a:r>
              <a:t>- Ownership: AI platform team coordinates, application team validates</a:t>
            </a:r>
          </a:p>
          <a:p>
            <a:r>
              <a:t>- Model lifecycle is part of Operate because every model, prompt, or tool change becomes a new release candidate that must go back through Evaluate and Ship</a:t>
            </a:r>
          </a:p>
          <a:p>
            <a:r>
              <a:t>- Canary upgrades map cleanly to model changes if the eval dataset and release contract are already in place</a:t>
            </a:r>
          </a:p>
          <a:p>
            <a:r>
              <a:t>- We have covered the full loop - now the question is: where do you start?</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Live demo showing Day-2 operations: incident triage from trace, model canary comparison, and production learnings feeding back into the eval dataset</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You do not need to boil the ocean. Start with one production-candidate agent and apply the four pillars end to end</a:t>
            </a:r>
          </a:p>
          <a:p>
            <a:r>
              <a:t>- Revisit the maturity model from earlier - identify where your team sits today (most are Initial or Defined) and set a concrete goal to reach the next level within 90 days</a:t>
            </a:r>
          </a:p>
          <a:p>
            <a:r>
              <a:t>- Once the pattern is proven on one agent, it scales across the portfolio without re-litigating every decision</a:t>
            </a:r>
          </a:p>
          <a:p>
            <a:r>
              <a:t>- The maturity model is not aspirational - it is a concrete checklist of what changes between levels</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Thank you for your time today</a:t>
            </a:r>
          </a:p>
          <a:p>
            <a:r>
              <a:t>- If you want to continue the conversation, reach out to your account team or find us after the session</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Reference links for deeper exploration of each pillar</a:t>
            </a:r>
          </a:p>
          <a:p>
            <a:r>
              <a:t>- All links point to Microsoft Learn documentation for Azure AI Foundry</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Teams can stand up a GenAI prototype in days - but getting to production is a different story. That gap is what we call the production gap</a:t>
            </a:r>
          </a:p>
          <a:p>
            <a:r>
              <a:t>- Production introduces new operational risk: quality, safety, monitoring, cost, operations, and release confidence</a:t>
            </a:r>
          </a:p>
          <a:p>
            <a:r>
              <a:t>- Agents add non-determinism, tool-calling risk, prompt regression, and changing user behavior</a:t>
            </a:r>
          </a:p>
          <a:p>
            <a:r>
              <a:t>- So what exactly are we managing? The next slide breaks open the components that make an agent a production concern</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What makes an agent a production concern? Not just a prompt and a model - layers of capability each bring their own operational surface</a:t>
            </a:r>
          </a:p>
          <a:p>
            <a:r>
              <a:t>- Simple prompts: system prompt + model. Operational surface is versioning, quality eval, and cost</a:t>
            </a:r>
          </a:p>
          <a:p>
            <a:r>
              <a:t>- Add RAG: knowledge sources, freshness, permissions, groundedness</a:t>
            </a:r>
          </a:p>
          <a:p>
            <a:r>
              <a:t>- Add tools: MCP servers, guardrails, auth boundaries, side effects, failure modes</a:t>
            </a:r>
          </a:p>
          <a:p>
            <a:r>
              <a:t>- Add agent autonomy: memory, orchestration, approval points, multi-step traces, loop prevention, escalation</a:t>
            </a:r>
          </a:p>
          <a:p>
            <a:r>
              <a:t>- Add multi-agent: orchestrator, sub-agents, emergent behaviour, coordination, cost spikes</a:t>
            </a:r>
          </a:p>
          <a:p>
            <a:r>
              <a:t>- Even a simple tool-using agent is at tier 3, managing all components simultaneously. Each is a versioned asset, an evaluation target, and an operational dependency</a:t>
            </a:r>
          </a:p>
          <a:p>
            <a:r>
              <a:t>- We need a platform to manage all of this - that is Foundry. Cross-reference: Topic 3 covers agent architectures in detail</a:t>
            </a:r>
          </a:p>
          <a:p>
            <a:r>
              <a:t>- So what does Foundry give us as the control plane?</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We need a platform that orchestrates all these components - that platform is Microsoft Foundry, acting as the control plane</a:t>
            </a:r>
          </a:p>
          <a:p>
            <a:r>
              <a:t>- Surfaces: portal, SDK, Azure CLI / REST, and GitHub Actions</a:t>
            </a:r>
          </a:p>
          <a:p>
            <a:r>
              <a:t>- Capabilities: agents and versions, quality + safety evaluators, agent-specific evaluators, Red Teaming agent, OpenTelemetry tracing, Content Safety</a:t>
            </a:r>
          </a:p>
          <a:p>
            <a:r>
              <a:t>- Runtime: Azure AI projects, model deployments, tool / MCP servers, App Insights and Log Analytics</a:t>
            </a:r>
          </a:p>
          <a:p>
            <a:r>
              <a:t>- AgentOps adds the repeatable operating model around Foundry - it is not a replacement</a:t>
            </a:r>
          </a:p>
          <a:p>
            <a:r>
              <a:t>- Now the question becomes: what evidence do we need to prove a version is safe to ship? That is the production readiness checklist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How do we know a version is actually safe to ship? The production readiness checklist answers that</a:t>
            </a:r>
          </a:p>
          <a:p>
            <a:r>
              <a:t>- It is the contract for any production-candidate agent. Every item maps to one or more later slides</a:t>
            </a:r>
          </a:p>
          <a:p>
            <a:r>
              <a:t>- Walk the audience through each item briefly so they hold it as the mental model for the rest of the session</a:t>
            </a:r>
          </a:p>
          <a:p>
            <a:r>
              <a:t>- Now let us see the operating model that connects these items into a repeatable process</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The checklist tells us what evidence we need. The operating model tells us how to apply it across the agent lifecycle</a:t>
            </a:r>
          </a:p>
          <a:p>
            <a:r>
              <a:t>- AgentOps applies DevOps discipline to AI agents, where behavior is probabilistic and releases need evidence</a:t>
            </a:r>
          </a:p>
          <a:p>
            <a:r>
              <a:t>- The model has four pillars:</a:t>
            </a:r>
          </a:p>
          <a:p>
            <a:r>
              <a:t>- Evaluate pre-production behavior using golden datasets, rubrics, red teaming, and thresholds</a:t>
            </a:r>
          </a:p>
          <a:p>
            <a:r>
              <a:t>- Ship with CI/CD gates, release evidence, human approvals, environment promotion, and canary</a:t>
            </a:r>
          </a:p>
          <a:p>
            <a:r>
              <a:t>- Observe production behavior through traces, metrics, logs, content safety signals, feedback, cost, and latency</a:t>
            </a:r>
          </a:p>
          <a:p>
            <a:r>
              <a:t>- Operate the workload through diagnosis, incident response, runbooks, model lifecycle, cost management, capacity management, and continuous improvement</a:t>
            </a:r>
          </a:p>
          <a:p>
            <a:r>
              <a:t>- The output is release evidence and operational confidence</a:t>
            </a:r>
          </a:p>
          <a:p>
            <a:r>
              <a:t>- Now that we know the model, the question is: where does your team sit today?</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The checklist defines what good looks like. The operating model tells you how to get there. The maturity model tells you where you are today</a:t>
            </a:r>
          </a:p>
          <a:p>
            <a:r>
              <a:t>- Initial: ad hoc demos, manual eval, no gates, scattered logs</a:t>
            </a:r>
          </a:p>
          <a:p>
            <a:r>
              <a:t>- Defined: versioned prompts and agents, pre-prod eval datasets, CI builds artefacts</a:t>
            </a:r>
          </a:p>
          <a:p>
            <a:r>
              <a:t>- Managed: quality and safety gates in CI, continuous evaluation in production, runbooks and SLOs</a:t>
            </a:r>
          </a:p>
          <a:p>
            <a:r>
              <a:t>- Optimised: drift and cost guardrails, canary plus auto-rollback, feedback flywheel</a:t>
            </a:r>
          </a:p>
          <a:p>
            <a:r>
              <a:t>- The practical move is not to boil the ocean - pick one production-candidate agent and move it up one level</a:t>
            </a:r>
          </a:p>
          <a:p>
            <a:r>
              <a:t>- Before we dive into each pillar, let us see what this model looks like as a reference architecture on Foundry</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 Same four-pillar model, drawn as a reference architecture on Foundry. The conceptual model becomes concrete components on the right</a:t>
            </a:r>
          </a:p>
          <a:p>
            <a:r>
              <a:t>- Inner loop "Create, Evaluate, Improve" (left column): sandbox Foundry Project for agent types / instructions / tools / models, source control in ADO or GitHub holding release candidate + CI workflow + eval evidence, authoring tools (Copilot CLI, VS Code) for prompt edits and local evals, agent frameworks (Microsoft Agent Framework, LangGraph) for orchestration and MCP tools</a:t>
            </a:r>
          </a:p>
          <a:p>
            <a:r>
              <a:t>- Outer loop "Operationalizing" (right block): Continuous Delivery via ADO or GitHub Actions promotes the agent through dev (shared development), qa (staging / test - validation and release evidence), and prod (shipping target) - each one its own Foundry Project</a:t>
            </a:r>
          </a:p>
          <a:p>
            <a:r>
              <a:t>- Pipeline chips get stricter per environment: dev runs manual tests + quality evals + safety eval; qa adds integration tests + red team; prod runs smoke tests plus blue-green or canary rollout (no re-eval - the evidence is locked at qa)</a:t>
            </a:r>
          </a:p>
          <a:p>
            <a:r>
              <a:t>- Agent runtime choice is identical in every environment: Prompt Agent (Foundry-managed prompt + tools + knowledge) or Hosted Agent (Container Image -&gt; ACR -&gt; Agent Service), with BYO Compute Custom Runtime on ACS or AKS for full control</a:t>
            </a:r>
          </a:p>
          <a:p>
            <a:r>
              <a:t>- Between qa and prod, the human Gated approval - backed by the release evidence package, not a rubber-stamp click</a:t>
            </a:r>
          </a:p>
          <a:p>
            <a:r>
              <a:t>- Observability &amp; Control (bottom): the Foundry Control Plane, organised the way the Operate nav organises it - Overview (alerts, success rate, cost), Assets (agents, models, tools), Compliance (guardrail, security posture, data governance), Quota (TPM, PTU, rate limiting)</a:t>
            </a:r>
          </a:p>
          <a:p>
            <a:r>
              <a:t>- Telemetry backend strip: Azure Monitor for dashboards + alerts, Application Insights for traces / spans / app telemetry - this is where Foundry traces flow to</a:t>
            </a:r>
          </a:p>
          <a:p>
            <a:r>
              <a:t>- Two telemetry feeds (dashed): Observability &amp; Control collects signals from dev and from prod</a:t>
            </a:r>
          </a:p>
          <a:p>
            <a:r>
              <a:t>- Feedback loop (dashed, going left): production learnings flow back into the inner loop so the next iteration of prompts, tools and evaluators is informed by what really happened in prod</a:t>
            </a:r>
          </a:p>
          <a:p>
            <a:r>
              <a:t>- With the architecture in mind, let us start with the first pillar: Evaluate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078D4"/>
                </a:solidFill>
                <a:latin typeface="Segoe UI Semibold"/>
              </a:rPr>
              <a:t>AgentOps</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From Agent Prototype to Production</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AgentOps Architecture</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A complete architecture for AgentOps inner and outer loop</a:t>
            </a:r>
          </a:p>
        </p:txBody>
      </p:sp>
      <p:pic>
        <p:nvPicPr>
          <p:cNvPr id="4" name="Inner loop (sandbox, source control, authoring tools, agent frameworks) plus outer loop (dev and qa Foundry projects with Prompt Agent / Hosted Agent / BYO compute runtime choice, Gated approval, prod), with Observability and Control as the Foundry Control Plane (Overview, Assets, Compliance, Quota) and Azure Monitor plus Application Insights as the telemetry backend" descr="Inner loop (sandbox, source control, authoring tools, agent frameworks) plus outer loop (dev and qa Foundry projects with Prompt Agent / Hosted Agent / BYO compute runtime choice, Gated approval, prod), with Observability and Control as the Foundry Control Plane (Overview, Assets, Compliance, Quota) and Azure Monitor plus Application Insights as the telemetry backend"/>
          <p:cNvPicPr>
            <a:picLocks noChangeAspect="1"/>
          </p:cNvPicPr>
          <p:nvPr/>
        </p:nvPicPr>
        <p:blipFill>
          <a:blip r:embed="rId3"/>
          <a:stretch>
            <a:fillRect/>
          </a:stretch>
        </p:blipFill>
        <p:spPr>
          <a:xfrm>
            <a:off x="1166100" y="2103120"/>
            <a:ext cx="9859800" cy="455488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Evaluate</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The release signal for agentic systems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Evaluation strategy</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Evaluation is not a one-time score - it's the release signal that grows as production teaches you new failure modes</a:t>
            </a:r>
          </a:p>
        </p:txBody>
      </p:sp>
      <p:pic>
        <p:nvPicPr>
          <p:cNvPr id="4" name="Three-stage evaluation timeline: base model selection, pre-production evaluation, post-production monitoring" descr="Three-stage evaluation timeline: base model selection, pre-production evaluation, post-production monitoring"/>
          <p:cNvPicPr>
            <a:picLocks noChangeAspect="1"/>
          </p:cNvPicPr>
          <p:nvPr/>
        </p:nvPicPr>
        <p:blipFill>
          <a:blip r:embed="rId3"/>
          <a:stretch>
            <a:fillRect/>
          </a:stretch>
        </p:blipFill>
        <p:spPr>
          <a:xfrm>
            <a:off x="1716308" y="2103120"/>
            <a:ext cx="8759384" cy="455488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Red teaming and AI safety</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Quality asks "is the answer good?" Red teaming asks "can someone make it misbehave?" Both are required</a:t>
            </a:r>
          </a:p>
        </p:txBody>
      </p:sp>
      <p:pic>
        <p:nvPicPr>
          <p:cNvPr id="4" name="Red teaming taxonomy: four risk categories (harmful content, jailbreak, hallucination, data exfiltration) plus the four-step probe process" descr="Red teaming taxonomy: four risk categories (harmful content, jailbreak, hallucination, data exfiltration) plus the four-step probe process"/>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1500000"/>
            <a:ext cx="11018838" cy="800000"/>
          </a:xfrm>
          <a:prstGeom prst="rect">
            <a:avLst/>
          </a:prstGeom>
          <a:noFill/>
        </p:spPr>
        <p:txBody>
          <a:bodyPr wrap="square">
            <a:spAutoFit/>
          </a:bodyPr>
          <a:lstStyle/>
          <a:p>
            <a:pPr algn="ctr"/>
            <a:r>
              <a:rPr sz="4800" b="0">
                <a:solidFill>
                  <a:srgbClr val="555555"/>
                </a:solidFill>
                <a:latin typeface="Segoe UI Semibold"/>
              </a:rPr>
              <a:t>DEMO</a:t>
            </a:r>
          </a:p>
        </p:txBody>
      </p:sp>
      <p:sp>
        <p:nvSpPr>
          <p:cNvPr id="3" name="TextBox 2"/>
          <p:cNvSpPr txBox="1"/>
          <p:nvPr/>
        </p:nvSpPr>
        <p:spPr>
          <a:xfrm>
            <a:off x="584200" y="2600000"/>
            <a:ext cx="11018838" cy="900000"/>
          </a:xfrm>
          <a:prstGeom prst="rect">
            <a:avLst/>
          </a:prstGeom>
          <a:noFill/>
        </p:spPr>
        <p:txBody>
          <a:bodyPr wrap="square">
            <a:spAutoFit/>
          </a:bodyPr>
          <a:lstStyle/>
          <a:p>
            <a:pPr algn="ctr"/>
            <a:r>
              <a:rPr sz="5400" b="0">
                <a:solidFill>
                  <a:srgbClr val="091F2C"/>
                </a:solidFill>
                <a:latin typeface="Segoe UI Semibold"/>
              </a:rPr>
              <a:t>Evaluate</a:t>
            </a:r>
          </a:p>
        </p:txBody>
      </p:sp>
      <p:sp>
        <p:nvSpPr>
          <p:cNvPr id="4" name="TextBox 3"/>
          <p:cNvSpPr txBox="1"/>
          <p:nvPr/>
        </p:nvSpPr>
        <p:spPr>
          <a:xfrm>
            <a:off x="584200" y="5958000"/>
            <a:ext cx="11018838" cy="500000"/>
          </a:xfrm>
          <a:prstGeom prst="rect">
            <a:avLst/>
          </a:prstGeom>
          <a:noFill/>
        </p:spPr>
        <p:txBody>
          <a:bodyPr wrap="square">
            <a:spAutoFit/>
          </a:bodyPr>
          <a:lstStyle/>
          <a:p>
            <a:pPr algn="ctr"/>
            <a:r>
              <a:rPr sz="1800" b="0">
                <a:solidFill>
                  <a:srgbClr val="555555"/>
                </a:solidFill>
                <a:latin typeface="Segoe UI"/>
              </a:rPr>
              <a:t>Paulo Lacerda, Senior Cloud Solution Architect, Microsoft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Ship</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Gates that enforce release evidence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CI/CD gates for agentic AI</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The strongest moment is a failed gate - if the prompt regresses, the pipeline stops before users experience it</a:t>
            </a:r>
          </a:p>
        </p:txBody>
      </p:sp>
      <p:pic>
        <p:nvPicPr>
          <p:cNvPr id="4" name="CI/CD pipeline with evaluation gates: build, evaluate, gate decision, deploy" descr="CI/CD pipeline with evaluation gates: build, evaluate, gate decision, deploy"/>
          <p:cNvPicPr>
            <a:picLocks noChangeAspect="1"/>
          </p:cNvPicPr>
          <p:nvPr/>
        </p:nvPicPr>
        <p:blipFill>
          <a:blip r:embed="rId3"/>
          <a:stretch>
            <a:fillRect/>
          </a:stretch>
        </p:blipFill>
        <p:spPr>
          <a:xfrm>
            <a:off x="609600" y="2103120"/>
            <a:ext cx="10972800" cy="4406001"/>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1500000"/>
            <a:ext cx="11018838" cy="800000"/>
          </a:xfrm>
          <a:prstGeom prst="rect">
            <a:avLst/>
          </a:prstGeom>
          <a:noFill/>
        </p:spPr>
        <p:txBody>
          <a:bodyPr wrap="square">
            <a:spAutoFit/>
          </a:bodyPr>
          <a:lstStyle/>
          <a:p>
            <a:pPr algn="ctr"/>
            <a:r>
              <a:rPr sz="4800" b="0">
                <a:solidFill>
                  <a:srgbClr val="555555"/>
                </a:solidFill>
                <a:latin typeface="Segoe UI Semibold"/>
              </a:rPr>
              <a:t>DEMO</a:t>
            </a:r>
          </a:p>
        </p:txBody>
      </p:sp>
      <p:sp>
        <p:nvSpPr>
          <p:cNvPr id="3" name="TextBox 2"/>
          <p:cNvSpPr txBox="1"/>
          <p:nvPr/>
        </p:nvSpPr>
        <p:spPr>
          <a:xfrm>
            <a:off x="584200" y="2600000"/>
            <a:ext cx="11018838" cy="900000"/>
          </a:xfrm>
          <a:prstGeom prst="rect">
            <a:avLst/>
          </a:prstGeom>
          <a:noFill/>
        </p:spPr>
        <p:txBody>
          <a:bodyPr wrap="square">
            <a:spAutoFit/>
          </a:bodyPr>
          <a:lstStyle/>
          <a:p>
            <a:pPr algn="ctr"/>
            <a:r>
              <a:rPr sz="5400" b="0">
                <a:solidFill>
                  <a:srgbClr val="091F2C"/>
                </a:solidFill>
                <a:latin typeface="Segoe UI Semibold"/>
              </a:rPr>
              <a:t>Ship</a:t>
            </a:r>
          </a:p>
        </p:txBody>
      </p:sp>
      <p:sp>
        <p:nvSpPr>
          <p:cNvPr id="4" name="TextBox 3"/>
          <p:cNvSpPr txBox="1"/>
          <p:nvPr/>
        </p:nvSpPr>
        <p:spPr>
          <a:xfrm>
            <a:off x="584200" y="5958000"/>
            <a:ext cx="11018838" cy="500000"/>
          </a:xfrm>
          <a:prstGeom prst="rect">
            <a:avLst/>
          </a:prstGeom>
          <a:noFill/>
        </p:spPr>
        <p:txBody>
          <a:bodyPr wrap="square">
            <a:spAutoFit/>
          </a:bodyPr>
          <a:lstStyle/>
          <a:p>
            <a:pPr algn="ctr"/>
            <a:r>
              <a:rPr sz="1800" b="0">
                <a:solidFill>
                  <a:srgbClr val="555555"/>
                </a:solidFill>
                <a:latin typeface="Segoe UI"/>
              </a:rPr>
              <a:t>Paulo Lacerda, Senior Cloud Solution Architect, Microsoft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Observe</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Traces, correlation, and the closed loop</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Observability for agents is more than monitoring</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Infrastructure monitoring asks "is the service healthy?" Agent observability asks "what did it do and why?"</a:t>
            </a:r>
          </a:p>
        </p:txBody>
      </p:sp>
      <p:pic>
        <p:nvPicPr>
          <p:cNvPr id="4" name="Foundry observability stack with three pillars: tracing, monitoring, continuous evaluation" descr="Foundry observability stack with three pillars: tracing, monitoring, continuous evaluation"/>
          <p:cNvPicPr>
            <a:picLocks noChangeAspect="1"/>
          </p:cNvPicPr>
          <p:nvPr/>
        </p:nvPicPr>
        <p:blipFill>
          <a:blip r:embed="rId3"/>
          <a:stretch>
            <a:fillRect/>
          </a:stretch>
        </p:blipFill>
        <p:spPr>
          <a:xfrm>
            <a:off x="1716308" y="2103120"/>
            <a:ext cx="8759384" cy="455488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Agenda</a:t>
            </a:r>
          </a:p>
        </p:txBody>
      </p:sp>
      <p:sp>
        <p:nvSpPr>
          <p:cNvPr id="3" name="TextBox 2"/>
          <p:cNvSpPr txBox="1"/>
          <p:nvPr/>
        </p:nvSpPr>
        <p:spPr>
          <a:xfrm>
            <a:off x="584200" y="1200000"/>
            <a:ext cx="11018838" cy="4833938"/>
          </a:xfrm>
          <a:prstGeom prst="rect">
            <a:avLst/>
          </a:prstGeom>
          <a:noFill/>
        </p:spPr>
        <p:txBody>
          <a:bodyPr wrap="square">
            <a:spAutoFit/>
          </a:bodyPr>
          <a:lstStyle/>
          <a:p>
            <a:pPr>
              <a:spcAft>
                <a:spcPts val="400"/>
              </a:spcAft>
            </a:pPr>
            <a:r>
              <a:rPr sz="1600">
                <a:solidFill>
                  <a:srgbClr val="091F2C"/>
                </a:solidFill>
                <a:latin typeface="Segoe UI"/>
              </a:rPr>
              <a:t>• </a:t>
            </a:r>
            <a:r>
              <a:rPr sz="1600" b="1">
                <a:solidFill>
                  <a:srgbClr val="091F2C"/>
                </a:solidFill>
                <a:latin typeface="Segoe UI"/>
              </a:rPr>
              <a:t>AgentOps Foundations</a:t>
            </a:r>
            <a:r>
              <a:rPr sz="1600" b="0">
                <a:solidFill>
                  <a:srgbClr val="091F2C"/>
                </a:solidFill>
                <a:latin typeface="Segoe UI"/>
              </a:rPr>
              <a:t> - why AI ops is different and the four-pillar model</a:t>
            </a:r>
          </a:p>
          <a:p>
            <a:pPr>
              <a:spcAft>
                <a:spcPts val="400"/>
              </a:spcAft>
            </a:pPr>
            <a:r>
              <a:rPr sz="1600">
                <a:solidFill>
                  <a:srgbClr val="091F2C"/>
                </a:solidFill>
                <a:latin typeface="Segoe UI"/>
              </a:rPr>
              <a:t>• </a:t>
            </a:r>
            <a:r>
              <a:rPr sz="1600" b="1">
                <a:solidFill>
                  <a:srgbClr val="091F2C"/>
                </a:solidFill>
                <a:latin typeface="Segoe UI"/>
              </a:rPr>
              <a:t>Evaluate</a:t>
            </a:r>
            <a:r>
              <a:rPr sz="1600" b="0">
                <a:solidFill>
                  <a:srgbClr val="091F2C"/>
                </a:solidFill>
                <a:latin typeface="Segoe UI"/>
              </a:rPr>
              <a:t> - quality, grounding, behavior, and red teaming</a:t>
            </a:r>
          </a:p>
          <a:p>
            <a:pPr>
              <a:spcAft>
                <a:spcPts val="400"/>
              </a:spcAft>
            </a:pPr>
            <a:r>
              <a:rPr sz="1600">
                <a:solidFill>
                  <a:srgbClr val="091F2C"/>
                </a:solidFill>
                <a:latin typeface="Segoe UI"/>
              </a:rPr>
              <a:t>• </a:t>
            </a:r>
            <a:r>
              <a:rPr sz="1600" b="1">
                <a:solidFill>
                  <a:srgbClr val="091F2C"/>
                </a:solidFill>
                <a:latin typeface="Segoe UI"/>
              </a:rPr>
              <a:t>Ship</a:t>
            </a:r>
            <a:r>
              <a:rPr sz="1600" b="0">
                <a:solidFill>
                  <a:srgbClr val="091F2C"/>
                </a:solidFill>
                <a:latin typeface="Segoe UI"/>
              </a:rPr>
              <a:t> - gates, evidence, approvals, and environment promotion</a:t>
            </a:r>
          </a:p>
          <a:p>
            <a:pPr>
              <a:spcAft>
                <a:spcPts val="400"/>
              </a:spcAft>
            </a:pPr>
            <a:r>
              <a:rPr sz="1600">
                <a:solidFill>
                  <a:srgbClr val="091F2C"/>
                </a:solidFill>
                <a:latin typeface="Segoe UI"/>
              </a:rPr>
              <a:t>• </a:t>
            </a:r>
            <a:r>
              <a:rPr sz="1600" b="1">
                <a:solidFill>
                  <a:srgbClr val="091F2C"/>
                </a:solidFill>
                <a:latin typeface="Segoe UI"/>
              </a:rPr>
              <a:t>Observe</a:t>
            </a:r>
            <a:r>
              <a:rPr sz="1600" b="0">
                <a:solidFill>
                  <a:srgbClr val="091F2C"/>
                </a:solidFill>
                <a:latin typeface="Segoe UI"/>
              </a:rPr>
              <a:t> - traces, correlation, telemetry, and feedback</a:t>
            </a:r>
          </a:p>
          <a:p>
            <a:pPr>
              <a:spcAft>
                <a:spcPts val="400"/>
              </a:spcAft>
            </a:pPr>
            <a:r>
              <a:rPr sz="1600">
                <a:solidFill>
                  <a:srgbClr val="091F2C"/>
                </a:solidFill>
                <a:latin typeface="Segoe UI"/>
              </a:rPr>
              <a:t>• </a:t>
            </a:r>
            <a:r>
              <a:rPr sz="1600" b="1">
                <a:solidFill>
                  <a:srgbClr val="091F2C"/>
                </a:solidFill>
                <a:latin typeface="Segoe UI"/>
              </a:rPr>
              <a:t>Operate</a:t>
            </a:r>
            <a:r>
              <a:rPr sz="1600" b="0">
                <a:solidFill>
                  <a:srgbClr val="091F2C"/>
                </a:solidFill>
                <a:latin typeface="Segoe UI"/>
              </a:rPr>
              <a:t> - incident response, model lifecycle, cost, and capacity</a:t>
            </a:r>
          </a:p>
          <a:p>
            <a:pPr>
              <a:spcAft>
                <a:spcPts val="400"/>
              </a:spcAft>
            </a:pPr>
            <a:r>
              <a:rPr sz="1600">
                <a:solidFill>
                  <a:srgbClr val="091F2C"/>
                </a:solidFill>
                <a:latin typeface="Segoe UI"/>
              </a:rPr>
              <a:t>• </a:t>
            </a:r>
            <a:r>
              <a:rPr sz="1600" b="1">
                <a:solidFill>
                  <a:srgbClr val="091F2C"/>
                </a:solidFill>
                <a:latin typeface="Segoe UI"/>
              </a:rPr>
              <a:t>Your Next Steps</a:t>
            </a:r>
            <a:r>
              <a:rPr sz="1600" b="0">
                <a:solidFill>
                  <a:srgbClr val="091F2C"/>
                </a:solidFill>
                <a:latin typeface="Segoe UI"/>
              </a:rPr>
              <a:t> - from where you are today to the next level of maturity</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From telemetry to action</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The end state is not a dashboard. The end state is action: observe, diagnose, improve, and ship the next version with evidence</a:t>
            </a:r>
          </a:p>
        </p:txBody>
      </p:sp>
      <p:pic>
        <p:nvPicPr>
          <p:cNvPr id="4" name="Trace waterfall plus a signals-to-actions table showing how each telemetry signal triggers a concrete operational response" descr="Trace waterfall plus a signals-to-actions table showing how each telemetry signal triggers a concrete operational response"/>
          <p:cNvPicPr>
            <a:picLocks noChangeAspect="1"/>
          </p:cNvPicPr>
          <p:nvPr/>
        </p:nvPicPr>
        <p:blipFill>
          <a:blip r:embed="rId3"/>
          <a:stretch>
            <a:fillRect/>
          </a:stretch>
        </p:blipFill>
        <p:spPr>
          <a:xfrm>
            <a:off x="1153085" y="2103120"/>
            <a:ext cx="9885830" cy="455488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1500000"/>
            <a:ext cx="11018838" cy="800000"/>
          </a:xfrm>
          <a:prstGeom prst="rect">
            <a:avLst/>
          </a:prstGeom>
          <a:noFill/>
        </p:spPr>
        <p:txBody>
          <a:bodyPr wrap="square">
            <a:spAutoFit/>
          </a:bodyPr>
          <a:lstStyle/>
          <a:p>
            <a:pPr algn="ctr"/>
            <a:r>
              <a:rPr sz="4800" b="0">
                <a:solidFill>
                  <a:srgbClr val="555555"/>
                </a:solidFill>
                <a:latin typeface="Segoe UI Semibold"/>
              </a:rPr>
              <a:t>DEMO</a:t>
            </a:r>
          </a:p>
        </p:txBody>
      </p:sp>
      <p:sp>
        <p:nvSpPr>
          <p:cNvPr id="3" name="TextBox 2"/>
          <p:cNvSpPr txBox="1"/>
          <p:nvPr/>
        </p:nvSpPr>
        <p:spPr>
          <a:xfrm>
            <a:off x="584200" y="2600000"/>
            <a:ext cx="11018838" cy="900000"/>
          </a:xfrm>
          <a:prstGeom prst="rect">
            <a:avLst/>
          </a:prstGeom>
          <a:noFill/>
        </p:spPr>
        <p:txBody>
          <a:bodyPr wrap="square">
            <a:spAutoFit/>
          </a:bodyPr>
          <a:lstStyle/>
          <a:p>
            <a:pPr algn="ctr"/>
            <a:r>
              <a:rPr sz="5400" b="0">
                <a:solidFill>
                  <a:srgbClr val="091F2C"/>
                </a:solidFill>
                <a:latin typeface="Segoe UI Semibold"/>
              </a:rPr>
              <a:t>Observe</a:t>
            </a:r>
          </a:p>
        </p:txBody>
      </p:sp>
      <p:sp>
        <p:nvSpPr>
          <p:cNvPr id="4" name="TextBox 3"/>
          <p:cNvSpPr txBox="1"/>
          <p:nvPr/>
        </p:nvSpPr>
        <p:spPr>
          <a:xfrm>
            <a:off x="584200" y="5958000"/>
            <a:ext cx="11018838" cy="500000"/>
          </a:xfrm>
          <a:prstGeom prst="rect">
            <a:avLst/>
          </a:prstGeom>
          <a:noFill/>
        </p:spPr>
        <p:txBody>
          <a:bodyPr wrap="square">
            <a:spAutoFit/>
          </a:bodyPr>
          <a:lstStyle/>
          <a:p>
            <a:pPr algn="ctr"/>
            <a:r>
              <a:rPr sz="1800" b="0">
                <a:solidFill>
                  <a:srgbClr val="555555"/>
                </a:solidFill>
                <a:latin typeface="Segoe UI"/>
              </a:rPr>
              <a:t>Paulo Lacerda, Senior Cloud Solution Architect, Microsoft</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Operate</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Running agents in production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Day-2 operations - four concerns</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AgentOps is not done at release - production traces and red-team findings feed the next evaluation set</a:t>
            </a:r>
          </a:p>
        </p:txBody>
      </p:sp>
      <p:pic>
        <p:nvPicPr>
          <p:cNvPr id="4" name="Day-2 quadrant: Reliability + SLOs, Incident response, Model lifecycle, Cost + capacity" descr="Day-2 quadrant: Reliability + SLOs, Incident response, Model lifecycle, Cost + capacity"/>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AI incident runbook</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Containment first - evidence-backed fix second</a:t>
            </a:r>
          </a:p>
        </p:txBody>
      </p:sp>
      <p:graphicFrame>
        <p:nvGraphicFramePr>
          <p:cNvPr id="4" name="Table 3"/>
          <p:cNvGraphicFramePr>
            <a:graphicFrameLocks noGrp="1"/>
          </p:cNvGraphicFramePr>
          <p:nvPr/>
        </p:nvGraphicFramePr>
        <p:xfrm>
          <a:off x="584200" y="2095500"/>
          <a:ext cx="11018838" cy="1850000"/>
        </p:xfrm>
        <a:graphic>
          <a:graphicData uri="http://schemas.openxmlformats.org/drawingml/2006/table">
            <a:tbl>
              <a:tblPr firstRow="0" bandRow="0" bandCol="0" lastRow="0" firstCol="0" lastCol="0">
                <a:tableStyleId>{5C22544A-7EE6-4342-B048-85BDC9FD1C3A}</a:tableStyleId>
                <a:tblStyleId>{5940675A-B579-460E-94D1-54222C63F5DA}</a:tblStyleId>
              </a:tblPr>
              <a:tblGrid>
                <a:gridCol w="3672946"/>
                <a:gridCol w="3672946"/>
                <a:gridCol w="3672946"/>
              </a:tblGrid>
              <a:tr h="370000">
                <a:tc>
                  <a:txBody>
                    <a:bodyPr/>
                    <a:lstStyle/>
                    <a:p>
                      <a:r>
                        <a:rPr sz="1200" b="1">
                          <a:solidFill>
                            <a:srgbClr val="FFFFFF"/>
                          </a:solidFill>
                          <a:latin typeface="Segoe UI"/>
                        </a:rPr>
                        <a:t>Severity</a:t>
                      </a:r>
                    </a:p>
                  </a:txBody>
                  <a:tcPr>
                    <a:solidFill>
                      <a:srgbClr val="0078D4"/>
                    </a:solidFill>
                  </a:tcPr>
                </a:tc>
                <a:tc>
                  <a:txBody>
                    <a:bodyPr/>
                    <a:lstStyle/>
                    <a:p>
                      <a:r>
                        <a:rPr sz="1200" b="1">
                          <a:solidFill>
                            <a:srgbClr val="FFFFFF"/>
                          </a:solidFill>
                          <a:latin typeface="Segoe UI"/>
                        </a:rPr>
                        <a:t>Example</a:t>
                      </a:r>
                    </a:p>
                  </a:txBody>
                  <a:tcPr>
                    <a:solidFill>
                      <a:srgbClr val="0078D4"/>
                    </a:solidFill>
                  </a:tcPr>
                </a:tc>
                <a:tc>
                  <a:txBody>
                    <a:bodyPr/>
                    <a:lstStyle/>
                    <a:p>
                      <a:r>
                        <a:rPr sz="1200" b="1">
                          <a:solidFill>
                            <a:srgbClr val="FFFFFF"/>
                          </a:solidFill>
                          <a:latin typeface="Segoe UI"/>
                        </a:rPr>
                        <a:t>First action</a:t>
                      </a:r>
                    </a:p>
                  </a:txBody>
                  <a:tcPr>
                    <a:solidFill>
                      <a:srgbClr val="0078D4"/>
                    </a:solidFill>
                  </a:tcPr>
                </a:tc>
              </a:tr>
              <a:tr h="370000">
                <a:tc>
                  <a:txBody>
                    <a:bodyPr/>
                    <a:lstStyle/>
                    <a:p>
                      <a:r>
                        <a:rPr sz="1200" b="0">
                          <a:solidFill>
                            <a:srgbClr val="091F2C"/>
                          </a:solidFill>
                          <a:latin typeface="Segoe UI"/>
                        </a:rPr>
                        <a:t>S1 Critical</a:t>
                      </a:r>
                    </a:p>
                  </a:txBody>
                  <a:tcPr>
                    <a:solidFill>
                      <a:srgbClr val="FFFFFF"/>
                    </a:solidFill>
                  </a:tcPr>
                </a:tc>
                <a:tc>
                  <a:txBody>
                    <a:bodyPr/>
                    <a:lstStyle/>
                    <a:p>
                      <a:r>
                        <a:rPr sz="1200" b="0">
                          <a:solidFill>
                            <a:srgbClr val="091F2C"/>
                          </a:solidFill>
                          <a:latin typeface="Segoe UI"/>
                        </a:rPr>
                        <a:t>Safety event or data leak in production</a:t>
                      </a:r>
                    </a:p>
                  </a:txBody>
                  <a:tcPr>
                    <a:solidFill>
                      <a:srgbClr val="FFFFFF"/>
                    </a:solidFill>
                  </a:tcPr>
                </a:tc>
                <a:tc>
                  <a:txBody>
                    <a:bodyPr/>
                    <a:lstStyle/>
                    <a:p>
                      <a:r>
                        <a:rPr sz="1200" b="0">
                          <a:solidFill>
                            <a:srgbClr val="091F2C"/>
                          </a:solidFill>
                          <a:latin typeface="Segoe UI"/>
                        </a:rPr>
                        <a:t>Stop gate, rollback to last good version</a:t>
                      </a:r>
                    </a:p>
                  </a:txBody>
                  <a:tcPr>
                    <a:solidFill>
                      <a:srgbClr val="FFFFFF"/>
                    </a:solidFill>
                  </a:tcPr>
                </a:tc>
              </a:tr>
              <a:tr h="370000">
                <a:tc>
                  <a:txBody>
                    <a:bodyPr/>
                    <a:lstStyle/>
                    <a:p>
                      <a:r>
                        <a:rPr sz="1200" b="0">
                          <a:solidFill>
                            <a:srgbClr val="091F2C"/>
                          </a:solidFill>
                          <a:latin typeface="Segoe UI"/>
                        </a:rPr>
                        <a:t>S2 High</a:t>
                      </a:r>
                    </a:p>
                  </a:txBody>
                  <a:tcPr>
                    <a:solidFill>
                      <a:srgbClr val="FFFFFF"/>
                    </a:solidFill>
                  </a:tcPr>
                </a:tc>
                <a:tc>
                  <a:txBody>
                    <a:bodyPr/>
                    <a:lstStyle/>
                    <a:p>
                      <a:r>
                        <a:rPr sz="1200" b="0">
                          <a:solidFill>
                            <a:srgbClr val="091F2C"/>
                          </a:solidFill>
                          <a:latin typeface="Segoe UI"/>
                        </a:rPr>
                        <a:t>Quality or grounding regression after deploy</a:t>
                      </a:r>
                    </a:p>
                  </a:txBody>
                  <a:tcPr>
                    <a:solidFill>
                      <a:srgbClr val="FFFFFF"/>
                    </a:solidFill>
                  </a:tcPr>
                </a:tc>
                <a:tc>
                  <a:txBody>
                    <a:bodyPr/>
                    <a:lstStyle/>
                    <a:p>
                      <a:r>
                        <a:rPr sz="1200" b="0">
                          <a:solidFill>
                            <a:srgbClr val="091F2C"/>
                          </a:solidFill>
                          <a:latin typeface="Segoe UI"/>
                        </a:rPr>
                        <a:t>Planned rollback or version pin</a:t>
                      </a:r>
                    </a:p>
                  </a:txBody>
                  <a:tcPr>
                    <a:solidFill>
                      <a:srgbClr val="FFFFFF"/>
                    </a:solidFill>
                  </a:tcPr>
                </a:tc>
              </a:tr>
              <a:tr h="370000">
                <a:tc>
                  <a:txBody>
                    <a:bodyPr/>
                    <a:lstStyle/>
                    <a:p>
                      <a:r>
                        <a:rPr sz="1200" b="0">
                          <a:solidFill>
                            <a:srgbClr val="091F2C"/>
                          </a:solidFill>
                          <a:latin typeface="Segoe UI"/>
                        </a:rPr>
                        <a:t>S3 Medium</a:t>
                      </a:r>
                    </a:p>
                  </a:txBody>
                  <a:tcPr>
                    <a:solidFill>
                      <a:srgbClr val="FFFFFF"/>
                    </a:solidFill>
                  </a:tcPr>
                </a:tc>
                <a:tc>
                  <a:txBody>
                    <a:bodyPr/>
                    <a:lstStyle/>
                    <a:p>
                      <a:r>
                        <a:rPr sz="1200" b="0">
                          <a:solidFill>
                            <a:srgbClr val="091F2C"/>
                          </a:solidFill>
                          <a:latin typeface="Segoe UI"/>
                        </a:rPr>
                        <a:t>Latency degradation or cost spike</a:t>
                      </a:r>
                    </a:p>
                  </a:txBody>
                  <a:tcPr>
                    <a:solidFill>
                      <a:srgbClr val="FFFFFF"/>
                    </a:solidFill>
                  </a:tcPr>
                </a:tc>
                <a:tc>
                  <a:txBody>
                    <a:bodyPr/>
                    <a:lstStyle/>
                    <a:p>
                      <a:r>
                        <a:rPr sz="1200" b="0">
                          <a:solidFill>
                            <a:srgbClr val="091F2C"/>
                          </a:solidFill>
                          <a:latin typeface="Segoe UI"/>
                        </a:rPr>
                        <a:t>Rate-limit, investigate, then act</a:t>
                      </a:r>
                    </a:p>
                  </a:txBody>
                  <a:tcPr>
                    <a:solidFill>
                      <a:srgbClr val="FFFFFF"/>
                    </a:solidFill>
                  </a:tcPr>
                </a:tc>
              </a:tr>
              <a:tr h="370000">
                <a:tc>
                  <a:txBody>
                    <a:bodyPr/>
                    <a:lstStyle/>
                    <a:p>
                      <a:r>
                        <a:rPr sz="1200" b="0">
                          <a:solidFill>
                            <a:srgbClr val="091F2C"/>
                          </a:solidFill>
                          <a:latin typeface="Segoe UI"/>
                        </a:rPr>
                        <a:t>S4 Low</a:t>
                      </a:r>
                    </a:p>
                  </a:txBody>
                  <a:tcPr>
                    <a:solidFill>
                      <a:srgbClr val="FFFFFF"/>
                    </a:solidFill>
                  </a:tcPr>
                </a:tc>
                <a:tc>
                  <a:txBody>
                    <a:bodyPr/>
                    <a:lstStyle/>
                    <a:p>
                      <a:r>
                        <a:rPr sz="1200" b="0">
                          <a:solidFill>
                            <a:srgbClr val="091F2C"/>
                          </a:solidFill>
                          <a:latin typeface="Segoe UI"/>
                        </a:rPr>
                        <a:t>Drift indicator on a single metric</a:t>
                      </a:r>
                    </a:p>
                  </a:txBody>
                  <a:tcPr>
                    <a:solidFill>
                      <a:srgbClr val="FFFFFF"/>
                    </a:solidFill>
                  </a:tcPr>
                </a:tc>
                <a:tc>
                  <a:txBody>
                    <a:bodyPr/>
                    <a:lstStyle/>
                    <a:p>
                      <a:r>
                        <a:rPr sz="1200" b="0">
                          <a:solidFill>
                            <a:srgbClr val="091F2C"/>
                          </a:solidFill>
                          <a:latin typeface="Segoe UI"/>
                        </a:rPr>
                        <a:t>Schedule analysis in the next eval cycle</a:t>
                      </a:r>
                    </a:p>
                  </a:txBody>
                  <a:tcPr>
                    <a:solidFill>
                      <a:srgbClr val="FFFFFF"/>
                    </a:solidFill>
                  </a:tcPr>
                </a:tc>
              </a:tr>
            </a:tbl>
          </a:graphicData>
        </a:graphic>
      </p:graphicFrame>
      <p:sp>
        <p:nvSpPr>
          <p:cNvPr id="5" name="TextBox 4"/>
          <p:cNvSpPr txBox="1"/>
          <p:nvPr/>
        </p:nvSpPr>
        <p:spPr>
          <a:xfrm>
            <a:off x="584200" y="4045500"/>
            <a:ext cx="11018838" cy="800000"/>
          </a:xfrm>
          <a:prstGeom prst="rect">
            <a:avLst/>
          </a:prstGeom>
          <a:noFill/>
        </p:spPr>
        <p:txBody>
          <a:bodyPr wrap="square">
            <a:spAutoFit/>
          </a:bodyPr>
          <a:lstStyle/>
          <a:p>
            <a:pPr>
              <a:spcAft>
                <a:spcPts val="400"/>
              </a:spcAft>
            </a:pPr>
            <a:r>
              <a:rPr sz="1600" b="0">
                <a:solidFill>
                  <a:srgbClr val="091F2C"/>
                </a:solidFill>
                <a:latin typeface="Segoe UI"/>
              </a:rPr>
              <a:t>Triage flow:</a:t>
            </a:r>
          </a:p>
          <a:p>
            <a:pPr>
              <a:spcAft>
                <a:spcPts val="400"/>
              </a:spcAft>
            </a:pPr>
            <a:r>
              <a:rPr sz="1600" b="1">
                <a:solidFill>
                  <a:srgbClr val="091F2C"/>
                </a:solidFill>
                <a:latin typeface="Segoe UI"/>
              </a:rPr>
              <a:t>Detect -&gt; Correlate trace -&gt; Identify version -&gt; Contain -&gt; Analyze -&gt; Fix -&gt; Re-evaluate -&gt; Close with evidence</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Model lifecycle and canary upgrades</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Treat every model change as a release candidate, not a config flip</a:t>
            </a:r>
          </a:p>
        </p:txBody>
      </p:sp>
      <p:pic>
        <p:nvPicPr>
          <p:cNvPr id="4" name="Model lifecycle and canary upgrade process through an API gateway" descr="Model lifecycle and canary upgrade process through an API gateway"/>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1500000"/>
            <a:ext cx="11018838" cy="800000"/>
          </a:xfrm>
          <a:prstGeom prst="rect">
            <a:avLst/>
          </a:prstGeom>
          <a:noFill/>
        </p:spPr>
        <p:txBody>
          <a:bodyPr wrap="square">
            <a:spAutoFit/>
          </a:bodyPr>
          <a:lstStyle/>
          <a:p>
            <a:pPr algn="ctr"/>
            <a:r>
              <a:rPr sz="4800" b="0">
                <a:solidFill>
                  <a:srgbClr val="555555"/>
                </a:solidFill>
                <a:latin typeface="Segoe UI Semibold"/>
              </a:rPr>
              <a:t>DEMO</a:t>
            </a:r>
          </a:p>
        </p:txBody>
      </p:sp>
      <p:sp>
        <p:nvSpPr>
          <p:cNvPr id="3" name="TextBox 2"/>
          <p:cNvSpPr txBox="1"/>
          <p:nvPr/>
        </p:nvSpPr>
        <p:spPr>
          <a:xfrm>
            <a:off x="584200" y="2600000"/>
            <a:ext cx="11018838" cy="900000"/>
          </a:xfrm>
          <a:prstGeom prst="rect">
            <a:avLst/>
          </a:prstGeom>
          <a:noFill/>
        </p:spPr>
        <p:txBody>
          <a:bodyPr wrap="square">
            <a:spAutoFit/>
          </a:bodyPr>
          <a:lstStyle/>
          <a:p>
            <a:pPr algn="ctr"/>
            <a:r>
              <a:rPr sz="5400" b="0">
                <a:solidFill>
                  <a:srgbClr val="091F2C"/>
                </a:solidFill>
                <a:latin typeface="Segoe UI Semibold"/>
              </a:rPr>
              <a:t>Operate</a:t>
            </a:r>
          </a:p>
        </p:txBody>
      </p:sp>
      <p:sp>
        <p:nvSpPr>
          <p:cNvPr id="4" name="TextBox 3"/>
          <p:cNvSpPr txBox="1"/>
          <p:nvPr/>
        </p:nvSpPr>
        <p:spPr>
          <a:xfrm>
            <a:off x="584200" y="5958000"/>
            <a:ext cx="11018838" cy="500000"/>
          </a:xfrm>
          <a:prstGeom prst="rect">
            <a:avLst/>
          </a:prstGeom>
          <a:noFill/>
        </p:spPr>
        <p:txBody>
          <a:bodyPr wrap="square">
            <a:spAutoFit/>
          </a:bodyPr>
          <a:lstStyle/>
          <a:p>
            <a:pPr algn="ctr"/>
            <a:r>
              <a:rPr sz="1800" b="0">
                <a:solidFill>
                  <a:srgbClr val="555555"/>
                </a:solidFill>
                <a:latin typeface="Segoe UI"/>
              </a:rPr>
              <a:t>Paulo Lacerda, Senior Cloud Solution Architect, Microsoft</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Your Next Steps</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From where you are today to the next level</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Start with one production-candidate agent</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Your 30-day goal - move one agent from "it works in testing", to "we can operate it safely"</a:t>
            </a:r>
          </a:p>
        </p:txBody>
      </p:sp>
      <p:sp>
        <p:nvSpPr>
          <p:cNvPr id="4" name="TextBox 3"/>
          <p:cNvSpPr txBox="1"/>
          <p:nvPr/>
        </p:nvSpPr>
        <p:spPr>
          <a:xfrm>
            <a:off x="584200" y="2095500"/>
            <a:ext cx="11018838" cy="4833938"/>
          </a:xfrm>
          <a:prstGeom prst="rect">
            <a:avLst/>
          </a:prstGeom>
          <a:noFill/>
        </p:spPr>
        <p:txBody>
          <a:bodyPr wrap="square">
            <a:spAutoFit/>
          </a:bodyPr>
          <a:lstStyle/>
          <a:p>
            <a:pPr>
              <a:spcAft>
                <a:spcPts val="400"/>
              </a:spcAft>
            </a:pPr>
            <a:r>
              <a:rPr sz="1600">
                <a:solidFill>
                  <a:srgbClr val="091F2C"/>
                </a:solidFill>
                <a:latin typeface="Segoe UI"/>
              </a:rPr>
              <a:t>• </a:t>
            </a:r>
            <a:r>
              <a:rPr sz="1600" b="1">
                <a:solidFill>
                  <a:srgbClr val="091F2C"/>
                </a:solidFill>
                <a:latin typeface="Segoe UI"/>
              </a:rPr>
              <a:t>Pick one agent</a:t>
            </a:r>
            <a:r>
              <a:rPr sz="1600" b="0">
                <a:solidFill>
                  <a:srgbClr val="091F2C"/>
                </a:solidFill>
                <a:latin typeface="Segoe UI"/>
              </a:rPr>
              <a:t> that is close to production</a:t>
            </a:r>
          </a:p>
          <a:p>
            <a:pPr>
              <a:spcAft>
                <a:spcPts val="400"/>
              </a:spcAft>
            </a:pPr>
            <a:r>
              <a:rPr sz="1600">
                <a:solidFill>
                  <a:srgbClr val="091F2C"/>
                </a:solidFill>
                <a:latin typeface="Segoe UI"/>
              </a:rPr>
              <a:t>• </a:t>
            </a:r>
            <a:r>
              <a:rPr sz="1600" b="1">
                <a:solidFill>
                  <a:srgbClr val="091F2C"/>
                </a:solidFill>
                <a:latin typeface="Segoe UI"/>
              </a:rPr>
              <a:t>Evaluate</a:t>
            </a:r>
            <a:r>
              <a:rPr sz="1600" b="0">
                <a:solidFill>
                  <a:srgbClr val="091F2C"/>
                </a:solidFill>
                <a:latin typeface="Segoe UI"/>
              </a:rPr>
              <a:t> it with release criteria and a small eval dataset</a:t>
            </a:r>
          </a:p>
          <a:p>
            <a:pPr>
              <a:spcAft>
                <a:spcPts val="400"/>
              </a:spcAft>
            </a:pPr>
            <a:r>
              <a:rPr sz="1600">
                <a:solidFill>
                  <a:srgbClr val="091F2C"/>
                </a:solidFill>
                <a:latin typeface="Segoe UI"/>
              </a:rPr>
              <a:t>• </a:t>
            </a:r>
            <a:r>
              <a:rPr sz="1600" b="1">
                <a:solidFill>
                  <a:srgbClr val="091F2C"/>
                </a:solidFill>
                <a:latin typeface="Segoe UI"/>
              </a:rPr>
              <a:t>Ship</a:t>
            </a:r>
            <a:r>
              <a:rPr sz="1600" b="0">
                <a:solidFill>
                  <a:srgbClr val="091F2C"/>
                </a:solidFill>
                <a:latin typeface="Segoe UI"/>
              </a:rPr>
              <a:t> it with PR gates, deploy gates, and readiness evidence</a:t>
            </a:r>
          </a:p>
          <a:p>
            <a:pPr>
              <a:spcAft>
                <a:spcPts val="400"/>
              </a:spcAft>
            </a:pPr>
            <a:r>
              <a:rPr sz="1600">
                <a:solidFill>
                  <a:srgbClr val="091F2C"/>
                </a:solidFill>
                <a:latin typeface="Segoe UI"/>
              </a:rPr>
              <a:t>• </a:t>
            </a:r>
            <a:r>
              <a:rPr sz="1600" b="1">
                <a:solidFill>
                  <a:srgbClr val="091F2C"/>
                </a:solidFill>
                <a:latin typeface="Segoe UI"/>
              </a:rPr>
              <a:t>Observe</a:t>
            </a:r>
            <a:r>
              <a:rPr sz="1600" b="0">
                <a:solidFill>
                  <a:srgbClr val="091F2C"/>
                </a:solidFill>
                <a:latin typeface="Segoe UI"/>
              </a:rPr>
              <a:t> it with telemetry, traces, dashboards, and alerts</a:t>
            </a:r>
          </a:p>
          <a:p>
            <a:pPr>
              <a:spcAft>
                <a:spcPts val="400"/>
              </a:spcAft>
            </a:pPr>
            <a:r>
              <a:rPr sz="1600">
                <a:solidFill>
                  <a:srgbClr val="091F2C"/>
                </a:solidFill>
                <a:latin typeface="Segoe UI"/>
              </a:rPr>
              <a:t>• </a:t>
            </a:r>
            <a:r>
              <a:rPr sz="1600" b="1">
                <a:solidFill>
                  <a:srgbClr val="091F2C"/>
                </a:solidFill>
                <a:latin typeface="Segoe UI"/>
              </a:rPr>
              <a:t>Operate</a:t>
            </a:r>
            <a:r>
              <a:rPr sz="1600" b="0">
                <a:solidFill>
                  <a:srgbClr val="091F2C"/>
                </a:solidFill>
                <a:latin typeface="Segoe UI"/>
              </a:rPr>
              <a:t> it with weekly evidence reviews and production learnings</a:t>
            </a:r>
          </a:p>
          <a:p>
            <a:pPr>
              <a:spcAft>
                <a:spcPts val="400"/>
              </a:spcAft>
            </a:pPr>
            <a:r>
              <a:rPr sz="1600">
                <a:solidFill>
                  <a:srgbClr val="091F2C"/>
                </a:solidFill>
                <a:latin typeface="Segoe UI"/>
              </a:rPr>
              <a:t>• </a:t>
            </a:r>
            <a:r>
              <a:rPr sz="1600" b="1">
                <a:solidFill>
                  <a:srgbClr val="091F2C"/>
                </a:solidFill>
                <a:latin typeface="Segoe UI"/>
              </a:rPr>
              <a:t>Feed learnings</a:t>
            </a:r>
            <a:r>
              <a:rPr sz="1600" b="0">
                <a:solidFill>
                  <a:srgbClr val="091F2C"/>
                </a:solidFill>
                <a:latin typeface="Segoe UI"/>
              </a:rPr>
              <a:t> back into the next evaluation cycle</a:t>
            </a:r>
          </a:p>
          <a:p>
            <a:pPr>
              <a:spcAft>
                <a:spcPts val="400"/>
              </a:spcAft>
            </a:pPr>
            <a:r>
              <a:rPr sz="1600">
                <a:solidFill>
                  <a:srgbClr val="091F2C"/>
                </a:solidFill>
                <a:latin typeface="Segoe UI"/>
              </a:rPr>
              <a:t>• </a:t>
            </a:r>
            <a:r>
              <a:rPr sz="1600" b="1">
                <a:solidFill>
                  <a:srgbClr val="091F2C"/>
                </a:solidFill>
                <a:latin typeface="Segoe UI"/>
              </a:rPr>
              <a:t>Revisit the maturity model</a:t>
            </a:r>
            <a:r>
              <a:rPr sz="1600" b="0">
                <a:solidFill>
                  <a:srgbClr val="091F2C"/>
                </a:solidFill>
                <a:latin typeface="Segoe UI"/>
              </a:rPr>
              <a:t> - set your goal to reach the next level within 90 days</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Thank You!</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4200" y="3079000"/>
            <a:ext cx="11018838" cy="700000"/>
          </a:xfrm>
          <a:prstGeom prst="rect">
            <a:avLst/>
          </a:prstGeom>
          <a:noFill/>
        </p:spPr>
        <p:txBody>
          <a:bodyPr wrap="square">
            <a:spAutoFit/>
          </a:bodyPr>
          <a:lstStyle/>
          <a:p>
            <a:pPr algn="l"/>
            <a:r>
              <a:rPr sz="3600" b="0">
                <a:solidFill>
                  <a:srgbClr val="091F2C"/>
                </a:solidFill>
                <a:latin typeface="Segoe UI Semibold"/>
              </a:rPr>
              <a:t>AgentOps Foundations</a:t>
            </a:r>
          </a:p>
        </p:txBody>
      </p:sp>
      <p:sp>
        <p:nvSpPr>
          <p:cNvPr id="3" name="TextBox 2"/>
          <p:cNvSpPr txBox="1"/>
          <p:nvPr/>
        </p:nvSpPr>
        <p:spPr>
          <a:xfrm>
            <a:off x="584200" y="4240850"/>
            <a:ext cx="11018838" cy="600000"/>
          </a:xfrm>
          <a:prstGeom prst="rect">
            <a:avLst/>
          </a:prstGeom>
          <a:noFill/>
        </p:spPr>
        <p:txBody>
          <a:bodyPr wrap="square">
            <a:spAutoFit/>
          </a:bodyPr>
          <a:lstStyle/>
          <a:p>
            <a:pPr algn="l"/>
            <a:r>
              <a:rPr sz="2200" b="0">
                <a:solidFill>
                  <a:srgbClr val="555555"/>
                </a:solidFill>
                <a:latin typeface="Segoe UI"/>
              </a:rPr>
              <a:t>Why AI operations need a new discipline</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Resources</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Further reading</a:t>
            </a:r>
          </a:p>
        </p:txBody>
      </p:sp>
      <p:graphicFrame>
        <p:nvGraphicFramePr>
          <p:cNvPr id="4" name="Table 3"/>
          <p:cNvGraphicFramePr>
            <a:graphicFrameLocks noGrp="1"/>
          </p:cNvGraphicFramePr>
          <p:nvPr/>
        </p:nvGraphicFramePr>
        <p:xfrm>
          <a:off x="584200" y="2095500"/>
          <a:ext cx="11018838" cy="2960000"/>
        </p:xfrm>
        <a:graphic>
          <a:graphicData uri="http://schemas.openxmlformats.org/drawingml/2006/table">
            <a:tbl>
              <a:tblPr firstRow="0" bandRow="0" bandCol="0" lastRow="0" firstCol="0" lastCol="0">
                <a:tableStyleId>{5C22544A-7EE6-4342-B048-85BDC9FD1C3A}</a:tableStyleId>
                <a:tblStyleId>{5940675A-B579-460E-94D1-54222C63F5DA}</a:tblStyleId>
              </a:tblPr>
              <a:tblGrid>
                <a:gridCol w="5509419"/>
                <a:gridCol w="5509419"/>
              </a:tblGrid>
              <a:tr h="370000">
                <a:tc>
                  <a:txBody>
                    <a:bodyPr/>
                    <a:lstStyle/>
                    <a:p>
                      <a:r>
                        <a:rPr sz="1200" b="1">
                          <a:solidFill>
                            <a:srgbClr val="FFFFFF"/>
                          </a:solidFill>
                          <a:latin typeface="Segoe UI"/>
                        </a:rPr>
                        <a:t>Resource</a:t>
                      </a:r>
                    </a:p>
                  </a:txBody>
                  <a:tcPr>
                    <a:solidFill>
                      <a:srgbClr val="0078D4"/>
                    </a:solidFill>
                  </a:tcPr>
                </a:tc>
                <a:tc>
                  <a:txBody>
                    <a:bodyPr/>
                    <a:lstStyle/>
                    <a:p>
                      <a:r>
                        <a:rPr sz="1200" b="1">
                          <a:solidFill>
                            <a:srgbClr val="FFFFFF"/>
                          </a:solidFill>
                          <a:latin typeface="Segoe UI"/>
                        </a:rPr>
                        <a:t>URL</a:t>
                      </a:r>
                    </a:p>
                  </a:txBody>
                  <a:tcPr>
                    <a:solidFill>
                      <a:srgbClr val="0078D4"/>
                    </a:solidFill>
                  </a:tcPr>
                </a:tc>
              </a:tr>
              <a:tr h="370000">
                <a:tc>
                  <a:txBody>
                    <a:bodyPr/>
                    <a:lstStyle/>
                    <a:p>
                      <a:r>
                        <a:rPr sz="1200" b="0">
                          <a:solidFill>
                            <a:srgbClr val="091F2C"/>
                          </a:solidFill>
                          <a:latin typeface="Segoe UI"/>
                        </a:rPr>
                        <a:t>Evaluation approach in Foundry</a:t>
                      </a:r>
                    </a:p>
                  </a:txBody>
                  <a:tcPr>
                    <a:solidFill>
                      <a:srgbClr val="FFFFFF"/>
                    </a:solidFill>
                  </a:tcPr>
                </a:tc>
                <a:tc>
                  <a:txBody>
                    <a:bodyPr/>
                    <a:lstStyle/>
                    <a:p>
                      <a:r>
                        <a:rPr sz="1200" b="0">
                          <a:solidFill>
                            <a:srgbClr val="091F2C"/>
                          </a:solidFill>
                          <a:latin typeface="Segoe UI"/>
                        </a:rPr>
                        <a:t>https://learn.microsoft.com/azure/ai-foundry/concepts/evaluation-approach-gen-ai</a:t>
                      </a:r>
                    </a:p>
                  </a:txBody>
                  <a:tcPr>
                    <a:solidFill>
                      <a:srgbClr val="FFFFFF"/>
                    </a:solidFill>
                  </a:tcPr>
                </a:tc>
              </a:tr>
              <a:tr h="370000">
                <a:tc>
                  <a:txBody>
                    <a:bodyPr/>
                    <a:lstStyle/>
                    <a:p>
                      <a:r>
                        <a:rPr sz="1200" b="0">
                          <a:solidFill>
                            <a:srgbClr val="091F2C"/>
                          </a:solidFill>
                          <a:latin typeface="Segoe UI"/>
                        </a:rPr>
                        <a:t>Agent evaluators</a:t>
                      </a:r>
                    </a:p>
                  </a:txBody>
                  <a:tcPr>
                    <a:solidFill>
                      <a:srgbClr val="FFFFFF"/>
                    </a:solidFill>
                  </a:tcPr>
                </a:tc>
                <a:tc>
                  <a:txBody>
                    <a:bodyPr/>
                    <a:lstStyle/>
                    <a:p>
                      <a:r>
                        <a:rPr sz="1200" b="0">
                          <a:solidFill>
                            <a:srgbClr val="091F2C"/>
                          </a:solidFill>
                          <a:latin typeface="Segoe UI"/>
                        </a:rPr>
                        <a:t>https://learn.microsoft.com/azure/ai-foundry/concepts/evaluation-evaluators/agent-evaluators</a:t>
                      </a:r>
                    </a:p>
                  </a:txBody>
                  <a:tcPr>
                    <a:solidFill>
                      <a:srgbClr val="FFFFFF"/>
                    </a:solidFill>
                  </a:tcPr>
                </a:tc>
              </a:tr>
              <a:tr h="370000">
                <a:tc>
                  <a:txBody>
                    <a:bodyPr/>
                    <a:lstStyle/>
                    <a:p>
                      <a:r>
                        <a:rPr sz="1200" b="0">
                          <a:solidFill>
                            <a:srgbClr val="091F2C"/>
                          </a:solidFill>
                          <a:latin typeface="Segoe UI"/>
                        </a:rPr>
                        <a:t>Agent development lifecycle</a:t>
                      </a:r>
                    </a:p>
                  </a:txBody>
                  <a:tcPr>
                    <a:solidFill>
                      <a:srgbClr val="FFFFFF"/>
                    </a:solidFill>
                  </a:tcPr>
                </a:tc>
                <a:tc>
                  <a:txBody>
                    <a:bodyPr/>
                    <a:lstStyle/>
                    <a:p>
                      <a:r>
                        <a:rPr sz="1200" b="0">
                          <a:solidFill>
                            <a:srgbClr val="091F2C"/>
                          </a:solidFill>
                          <a:latin typeface="Segoe UI"/>
                        </a:rPr>
                        <a:t>https://learn.microsoft.com/azure/ai-foundry/agents/concepts/development-lifecycle</a:t>
                      </a:r>
                    </a:p>
                  </a:txBody>
                  <a:tcPr>
                    <a:solidFill>
                      <a:srgbClr val="FFFFFF"/>
                    </a:solidFill>
                  </a:tcPr>
                </a:tc>
              </a:tr>
              <a:tr h="370000">
                <a:tc>
                  <a:txBody>
                    <a:bodyPr/>
                    <a:lstStyle/>
                    <a:p>
                      <a:r>
                        <a:rPr sz="1200" b="0">
                          <a:solidFill>
                            <a:srgbClr val="091F2C"/>
                          </a:solidFill>
                          <a:latin typeface="Segoe UI"/>
                        </a:rPr>
                        <a:t>Trace agent overview</a:t>
                      </a:r>
                    </a:p>
                  </a:txBody>
                  <a:tcPr>
                    <a:solidFill>
                      <a:srgbClr val="FFFFFF"/>
                    </a:solidFill>
                  </a:tcPr>
                </a:tc>
                <a:tc>
                  <a:txBody>
                    <a:bodyPr/>
                    <a:lstStyle/>
                    <a:p>
                      <a:r>
                        <a:rPr sz="1200" b="0">
                          <a:solidFill>
                            <a:srgbClr val="091F2C"/>
                          </a:solidFill>
                          <a:latin typeface="Segoe UI"/>
                        </a:rPr>
                        <a:t>https://learn.microsoft.com/azure/ai-foundry/observability/concepts/trace-agent-concept</a:t>
                      </a:r>
                    </a:p>
                  </a:txBody>
                  <a:tcPr>
                    <a:solidFill>
                      <a:srgbClr val="FFFFFF"/>
                    </a:solidFill>
                  </a:tcPr>
                </a:tc>
              </a:tr>
              <a:tr h="370000">
                <a:tc>
                  <a:txBody>
                    <a:bodyPr/>
                    <a:lstStyle/>
                    <a:p>
                      <a:r>
                        <a:rPr sz="1200" b="0">
                          <a:solidFill>
                            <a:srgbClr val="091F2C"/>
                          </a:solidFill>
                          <a:latin typeface="Segoe UI"/>
                        </a:rPr>
                        <a:t>Monitor agents dashboard</a:t>
                      </a:r>
                    </a:p>
                  </a:txBody>
                  <a:tcPr>
                    <a:solidFill>
                      <a:srgbClr val="FFFFFF"/>
                    </a:solidFill>
                  </a:tcPr>
                </a:tc>
                <a:tc>
                  <a:txBody>
                    <a:bodyPr/>
                    <a:lstStyle/>
                    <a:p>
                      <a:r>
                        <a:rPr sz="1200" b="0">
                          <a:solidFill>
                            <a:srgbClr val="091F2C"/>
                          </a:solidFill>
                          <a:latin typeface="Segoe UI"/>
                        </a:rPr>
                        <a:t>https://learn.microsoft.com/azure/ai-foundry/observability/how-to/how-to-monitor-agents-dashboard</a:t>
                      </a:r>
                    </a:p>
                  </a:txBody>
                  <a:tcPr>
                    <a:solidFill>
                      <a:srgbClr val="FFFFFF"/>
                    </a:solidFill>
                  </a:tcPr>
                </a:tc>
              </a:tr>
              <a:tr h="370000">
                <a:tc>
                  <a:txBody>
                    <a:bodyPr/>
                    <a:lstStyle/>
                    <a:p>
                      <a:r>
                        <a:rPr sz="1200" b="0">
                          <a:solidFill>
                            <a:srgbClr val="091F2C"/>
                          </a:solidFill>
                          <a:latin typeface="Segoe UI"/>
                        </a:rPr>
                        <a:t>AI red teaming agent</a:t>
                      </a:r>
                    </a:p>
                  </a:txBody>
                  <a:tcPr>
                    <a:solidFill>
                      <a:srgbClr val="FFFFFF"/>
                    </a:solidFill>
                  </a:tcPr>
                </a:tc>
                <a:tc>
                  <a:txBody>
                    <a:bodyPr/>
                    <a:lstStyle/>
                    <a:p>
                      <a:r>
                        <a:rPr sz="1200" b="0">
                          <a:solidFill>
                            <a:srgbClr val="091F2C"/>
                          </a:solidFill>
                          <a:latin typeface="Segoe UI"/>
                        </a:rPr>
                        <a:t>https://learn.microsoft.com/azure/ai-foundry/how-to/develop/run-ai-red-teaming-cloud</a:t>
                      </a:r>
                    </a:p>
                  </a:txBody>
                  <a:tcPr>
                    <a:solidFill>
                      <a:srgbClr val="FFFFFF"/>
                    </a:solidFill>
                  </a:tcPr>
                </a:tc>
              </a:tr>
              <a:tr h="370000">
                <a:tc>
                  <a:txBody>
                    <a:bodyPr/>
                    <a:lstStyle/>
                    <a:p>
                      <a:r>
                        <a:rPr sz="1200" b="0">
                          <a:solidFill>
                            <a:srgbClr val="091F2C"/>
                          </a:solidFill>
                          <a:latin typeface="Segoe UI"/>
                        </a:rPr>
                        <a:t>Application Insights monitoring</a:t>
                      </a:r>
                    </a:p>
                  </a:txBody>
                  <a:tcPr>
                    <a:solidFill>
                      <a:srgbClr val="FFFFFF"/>
                    </a:solidFill>
                  </a:tcPr>
                </a:tc>
                <a:tc>
                  <a:txBody>
                    <a:bodyPr/>
                    <a:lstStyle/>
                    <a:p>
                      <a:r>
                        <a:rPr sz="1200" b="0">
                          <a:solidFill>
                            <a:srgbClr val="091F2C"/>
                          </a:solidFill>
                          <a:latin typeface="Segoe UI"/>
                        </a:rPr>
                        <a:t>https://learn.microsoft.com/azure/ai-foundry/how-to/monitor-applications</a:t>
                      </a:r>
                    </a:p>
                  </a:txBody>
                  <a:tcPr>
                    <a:solidFill>
                      <a:srgbClr val="FFFFFF"/>
                    </a:solidFill>
                  </a:tcPr>
                </a:tc>
              </a:tr>
            </a:tbl>
          </a:graphicData>
        </a:graphic>
      </p:graphicFrame>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The production gap</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The bottleneck moved from building the first demo to proving that the next version is safe to release</a:t>
            </a:r>
          </a:p>
        </p:txBody>
      </p:sp>
      <p:pic>
        <p:nvPicPr>
          <p:cNvPr id="4" name="Two-column contrast: prototype works vs production needs proof, with arrows showing the shift from manual to evidence-based" descr="Two-column contrast: prototype works vs production needs proof, with arrows showing the shift from manual to evidence-based"/>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Building blocks of a production agent</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Each tier adds components and complexity - a production agent manages all these simultaneously</a:t>
            </a:r>
          </a:p>
        </p:txBody>
      </p:sp>
      <p:pic>
        <p:nvPicPr>
          <p:cNvPr id="4" name="Progressive table showing how components and operational surface accumulate upwards from prompts (bottom) through multi-agent systems (top)" descr="Progressive table showing how components and operational surface accumulate upwards from prompts (bottom) through multi-agent systems (top)"/>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Microsoft Foundry is the control plane</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Foundry stays the control plane - AgentOps connects Foundry signals to release decisions and Day-2 action</a:t>
            </a:r>
          </a:p>
        </p:txBody>
      </p:sp>
      <p:pic>
        <p:nvPicPr>
          <p:cNvPr id="4" name="Foundry control plane stack with Surfaces, Capabilities, and Runtime layers" descr="Foundry control plane stack with Surfaces, Capabilities, and Runtime layers"/>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Production readiness checklist</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The checklist turns "I think it works" into "we have evidence for this release"</a:t>
            </a:r>
          </a:p>
        </p:txBody>
      </p:sp>
      <p:sp>
        <p:nvSpPr>
          <p:cNvPr id="4" name="TextBox 3"/>
          <p:cNvSpPr txBox="1"/>
          <p:nvPr/>
        </p:nvSpPr>
        <p:spPr>
          <a:xfrm>
            <a:off x="584200" y="2095500"/>
            <a:ext cx="11018838" cy="4833938"/>
          </a:xfrm>
          <a:prstGeom prst="rect">
            <a:avLst/>
          </a:prstGeom>
          <a:noFill/>
        </p:spPr>
        <p:txBody>
          <a:bodyPr wrap="square">
            <a:spAutoFit/>
          </a:bodyPr>
          <a:lstStyle/>
          <a:p>
            <a:pPr>
              <a:spcAft>
                <a:spcPts val="400"/>
              </a:spcAft>
            </a:pPr>
            <a:r>
              <a:rPr sz="1600">
                <a:solidFill>
                  <a:srgbClr val="091F2C"/>
                </a:solidFill>
                <a:latin typeface="Segoe UI"/>
              </a:rPr>
              <a:t>• </a:t>
            </a:r>
            <a:r>
              <a:rPr sz="1600" b="0">
                <a:solidFill>
                  <a:srgbClr val="091F2C"/>
                </a:solidFill>
                <a:latin typeface="Segoe UI"/>
              </a:rPr>
              <a:t>Target and version are explicit</a:t>
            </a:r>
          </a:p>
          <a:p>
            <a:pPr>
              <a:spcAft>
                <a:spcPts val="400"/>
              </a:spcAft>
            </a:pPr>
            <a:r>
              <a:rPr sz="1600">
                <a:solidFill>
                  <a:srgbClr val="091F2C"/>
                </a:solidFill>
                <a:latin typeface="Segoe UI"/>
              </a:rPr>
              <a:t>• </a:t>
            </a:r>
            <a:r>
              <a:rPr sz="1600" b="0">
                <a:solidFill>
                  <a:srgbClr val="091F2C"/>
                </a:solidFill>
                <a:latin typeface="Segoe UI"/>
              </a:rPr>
              <a:t>Eval dataset and thresholds exist</a:t>
            </a:r>
          </a:p>
          <a:p>
            <a:pPr>
              <a:spcAft>
                <a:spcPts val="400"/>
              </a:spcAft>
            </a:pPr>
            <a:r>
              <a:rPr sz="1600">
                <a:solidFill>
                  <a:srgbClr val="091F2C"/>
                </a:solidFill>
                <a:latin typeface="Segoe UI"/>
              </a:rPr>
              <a:t>• </a:t>
            </a:r>
            <a:r>
              <a:rPr sz="1600" b="0">
                <a:solidFill>
                  <a:srgbClr val="091F2C"/>
                </a:solidFill>
                <a:latin typeface="Segoe UI"/>
              </a:rPr>
              <a:t>CI/CD gate blocks regressions</a:t>
            </a:r>
          </a:p>
          <a:p>
            <a:pPr>
              <a:spcAft>
                <a:spcPts val="400"/>
              </a:spcAft>
            </a:pPr>
            <a:r>
              <a:rPr sz="1600">
                <a:solidFill>
                  <a:srgbClr val="091F2C"/>
                </a:solidFill>
                <a:latin typeface="Segoe UI"/>
              </a:rPr>
              <a:t>• </a:t>
            </a:r>
            <a:r>
              <a:rPr sz="1600" b="0">
                <a:solidFill>
                  <a:srgbClr val="091F2C"/>
                </a:solidFill>
                <a:latin typeface="Segoe UI"/>
              </a:rPr>
              <a:t>Telemetry and traces are wired</a:t>
            </a:r>
          </a:p>
          <a:p>
            <a:pPr>
              <a:spcAft>
                <a:spcPts val="400"/>
              </a:spcAft>
            </a:pPr>
            <a:r>
              <a:rPr sz="1600">
                <a:solidFill>
                  <a:srgbClr val="091F2C"/>
                </a:solidFill>
                <a:latin typeface="Segoe UI"/>
              </a:rPr>
              <a:t>• </a:t>
            </a:r>
            <a:r>
              <a:rPr sz="1600" b="0">
                <a:solidFill>
                  <a:srgbClr val="091F2C"/>
                </a:solidFill>
                <a:latin typeface="Segoe UI"/>
              </a:rPr>
              <a:t>Safety and red-team findings are tracked</a:t>
            </a:r>
          </a:p>
          <a:p>
            <a:pPr>
              <a:spcAft>
                <a:spcPts val="400"/>
              </a:spcAft>
            </a:pPr>
            <a:r>
              <a:rPr sz="1600">
                <a:solidFill>
                  <a:srgbClr val="091F2C"/>
                </a:solidFill>
                <a:latin typeface="Segoe UI"/>
              </a:rPr>
              <a:t>• </a:t>
            </a:r>
            <a:r>
              <a:rPr sz="1600" b="0">
                <a:solidFill>
                  <a:srgbClr val="091F2C"/>
                </a:solidFill>
                <a:latin typeface="Segoe UI"/>
              </a:rPr>
              <a:t>Release evidence is reviewable</a:t>
            </a:r>
          </a:p>
          <a:p>
            <a:pPr>
              <a:spcAft>
                <a:spcPts val="400"/>
              </a:spcAft>
            </a:pPr>
            <a:r>
              <a:rPr sz="1600">
                <a:solidFill>
                  <a:srgbClr val="091F2C"/>
                </a:solidFill>
                <a:latin typeface="Segoe UI"/>
              </a:rPr>
              <a:t>• </a:t>
            </a:r>
            <a:r>
              <a:rPr sz="1600" b="0">
                <a:solidFill>
                  <a:srgbClr val="091F2C"/>
                </a:solidFill>
                <a:latin typeface="Segoe UI"/>
              </a:rPr>
              <a:t>Owners know what to do when signals fail</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AgentOps operating model</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Four pillars - Evaluate, ship, observe, and operate production agents</a:t>
            </a:r>
          </a:p>
        </p:txBody>
      </p:sp>
      <p:pic>
        <p:nvPicPr>
          <p:cNvPr id="4" name="Four AgentOps pillars: Evaluate, Ship, Observe, Operate, with example practices under each pillar" descr="Four AgentOps pillars: Evaluate, Ship, Observe, Operate, with example practices under each pillar"/>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88263" y="457200"/>
            <a:ext cx="11018520" cy="553998"/>
          </a:xfrm>
          <a:prstGeom prst="rect">
            <a:avLst/>
          </a:prstGeom>
          <a:noFill/>
        </p:spPr>
        <p:txBody>
          <a:bodyPr wrap="square">
            <a:spAutoFit/>
          </a:bodyPr>
          <a:lstStyle/>
          <a:p>
            <a:r>
              <a:rPr sz="2800" b="0">
                <a:solidFill>
                  <a:srgbClr val="091F2C"/>
                </a:solidFill>
                <a:latin typeface="Segoe UI Semibold"/>
              </a:rPr>
              <a:t>Maturity model</a:t>
            </a:r>
          </a:p>
        </p:txBody>
      </p:sp>
      <p:sp>
        <p:nvSpPr>
          <p:cNvPr id="3" name="TextBox 2"/>
          <p:cNvSpPr txBox="1"/>
          <p:nvPr/>
        </p:nvSpPr>
        <p:spPr>
          <a:xfrm>
            <a:off x="584200" y="1200000"/>
            <a:ext cx="11018838" cy="350000"/>
          </a:xfrm>
          <a:prstGeom prst="rect">
            <a:avLst/>
          </a:prstGeom>
          <a:noFill/>
        </p:spPr>
        <p:txBody>
          <a:bodyPr wrap="square">
            <a:spAutoFit/>
          </a:bodyPr>
          <a:lstStyle/>
          <a:p>
            <a:r>
              <a:rPr sz="1800" b="0">
                <a:solidFill>
                  <a:srgbClr val="555555"/>
                </a:solidFill>
                <a:latin typeface="Segoe UI"/>
              </a:rPr>
              <a:t>Most teams sit between Initial and Defined - start by moving one production-candidate agent up one level</a:t>
            </a:r>
          </a:p>
        </p:txBody>
      </p:sp>
      <p:pic>
        <p:nvPicPr>
          <p:cNvPr id="4" name="AgentOps maturity ribbon with four levels: Initial, Defined, Managed, Optimised" descr="AgentOps maturity ribbon with four levels: Initial, Defined, Managed, Optimised"/>
          <p:cNvPicPr>
            <a:picLocks noChangeAspect="1"/>
          </p:cNvPicPr>
          <p:nvPr/>
        </p:nvPicPr>
        <p:blipFill>
          <a:blip r:embed="rId3"/>
          <a:stretch>
            <a:fillRect/>
          </a:stretch>
        </p:blipFill>
        <p:spPr>
          <a:xfrm>
            <a:off x="1399687" y="2103120"/>
            <a:ext cx="9392626" cy="45548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